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256" r:id="rId2"/>
    <p:sldId id="257" r:id="rId3"/>
    <p:sldId id="258" r:id="rId4"/>
    <p:sldId id="259" r:id="rId5"/>
    <p:sldId id="348" r:id="rId6"/>
    <p:sldId id="372" r:id="rId7"/>
    <p:sldId id="373" r:id="rId8"/>
    <p:sldId id="260" r:id="rId9"/>
    <p:sldId id="261" r:id="rId10"/>
    <p:sldId id="408" r:id="rId11"/>
    <p:sldId id="308" r:id="rId12"/>
    <p:sldId id="419" r:id="rId13"/>
    <p:sldId id="420" r:id="rId14"/>
    <p:sldId id="369" r:id="rId15"/>
    <p:sldId id="418" r:id="rId16"/>
    <p:sldId id="447" r:id="rId17"/>
    <p:sldId id="448" r:id="rId18"/>
    <p:sldId id="421" r:id="rId19"/>
    <p:sldId id="449" r:id="rId20"/>
    <p:sldId id="438" r:id="rId21"/>
    <p:sldId id="439" r:id="rId22"/>
    <p:sldId id="440" r:id="rId23"/>
    <p:sldId id="442" r:id="rId24"/>
    <p:sldId id="441" r:id="rId25"/>
    <p:sldId id="443" r:id="rId26"/>
    <p:sldId id="444" r:id="rId27"/>
    <p:sldId id="456" r:id="rId28"/>
    <p:sldId id="422" r:id="rId29"/>
    <p:sldId id="476" r:id="rId30"/>
    <p:sldId id="477" r:id="rId31"/>
    <p:sldId id="479" r:id="rId32"/>
    <p:sldId id="478" r:id="rId33"/>
    <p:sldId id="474" r:id="rId34"/>
    <p:sldId id="469" r:id="rId35"/>
    <p:sldId id="470" r:id="rId36"/>
    <p:sldId id="471" r:id="rId37"/>
    <p:sldId id="472" r:id="rId38"/>
    <p:sldId id="473" r:id="rId39"/>
    <p:sldId id="468" r:id="rId40"/>
    <p:sldId id="423" r:id="rId41"/>
    <p:sldId id="463" r:id="rId42"/>
    <p:sldId id="462" r:id="rId43"/>
    <p:sldId id="424" r:id="rId44"/>
    <p:sldId id="425" r:id="rId45"/>
    <p:sldId id="450" r:id="rId46"/>
    <p:sldId id="445" r:id="rId47"/>
    <p:sldId id="446" r:id="rId48"/>
    <p:sldId id="451" r:id="rId49"/>
    <p:sldId id="452" r:id="rId50"/>
    <p:sldId id="453" r:id="rId51"/>
    <p:sldId id="454" r:id="rId52"/>
    <p:sldId id="455" r:id="rId53"/>
    <p:sldId id="426" r:id="rId54"/>
    <p:sldId id="277" r:id="rId55"/>
    <p:sldId id="339" r:id="rId56"/>
    <p:sldId id="340" r:id="rId57"/>
    <p:sldId id="431" r:id="rId58"/>
    <p:sldId id="465" r:id="rId59"/>
    <p:sldId id="466" r:id="rId60"/>
    <p:sldId id="432" r:id="rId61"/>
    <p:sldId id="433" r:id="rId62"/>
    <p:sldId id="434" r:id="rId63"/>
    <p:sldId id="464" r:id="rId64"/>
    <p:sldId id="435" r:id="rId65"/>
    <p:sldId id="467" r:id="rId66"/>
    <p:sldId id="436" r:id="rId67"/>
    <p:sldId id="437" r:id="rId68"/>
    <p:sldId id="457" r:id="rId69"/>
    <p:sldId id="427" r:id="rId70"/>
    <p:sldId id="428" r:id="rId71"/>
    <p:sldId id="429" r:id="rId72"/>
    <p:sldId id="460" r:id="rId73"/>
    <p:sldId id="430" r:id="rId74"/>
    <p:sldId id="458" r:id="rId75"/>
    <p:sldId id="459" r:id="rId76"/>
    <p:sldId id="461" r:id="rId77"/>
    <p:sldId id="325" r:id="rId78"/>
    <p:sldId id="326" r:id="rId79"/>
    <p:sldId id="327" r:id="rId80"/>
    <p:sldId id="328" r:id="rId81"/>
    <p:sldId id="275" r:id="rId82"/>
    <p:sldId id="350" r:id="rId83"/>
  </p:sldIdLst>
  <p:sldSz cx="18288000" cy="10287000"/>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Gidole" panose="02000503000000000000" pitchFamily="2" charset="0"/>
      <p:regular r:id="rId94"/>
    </p:embeddedFont>
    <p:embeddedFont>
      <p:font typeface="League Spartan" panose="020B0604020202020204" charset="0"/>
      <p:regular r:id="rId95"/>
    </p:embeddedFont>
    <p:embeddedFont>
      <p:font typeface="Open Sans Extra Bold" panose="020B0604020202020204" charset="0"/>
      <p:regular r:id="rId96"/>
    </p:embeddedFont>
    <p:embeddedFont>
      <p:font typeface="Roboto Mono" pitchFamily="2"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Regression analysis and predictive models" id="{D36BEA4A-749A-4790-8EF2-7F0913049DA3}">
          <p14:sldIdLst>
            <p14:sldId id="260"/>
            <p14:sldId id="261"/>
            <p14:sldId id="408"/>
            <p14:sldId id="308"/>
            <p14:sldId id="419"/>
            <p14:sldId id="420"/>
            <p14:sldId id="369"/>
            <p14:sldId id="418"/>
            <p14:sldId id="447"/>
            <p14:sldId id="448"/>
            <p14:sldId id="421"/>
            <p14:sldId id="449"/>
            <p14:sldId id="438"/>
            <p14:sldId id="439"/>
            <p14:sldId id="440"/>
            <p14:sldId id="442"/>
            <p14:sldId id="441"/>
            <p14:sldId id="443"/>
            <p14:sldId id="444"/>
            <p14:sldId id="456"/>
            <p14:sldId id="422"/>
            <p14:sldId id="476"/>
            <p14:sldId id="477"/>
            <p14:sldId id="479"/>
            <p14:sldId id="478"/>
            <p14:sldId id="474"/>
            <p14:sldId id="469"/>
            <p14:sldId id="470"/>
            <p14:sldId id="471"/>
            <p14:sldId id="472"/>
            <p14:sldId id="473"/>
            <p14:sldId id="468"/>
            <p14:sldId id="423"/>
            <p14:sldId id="463"/>
            <p14:sldId id="462"/>
            <p14:sldId id="424"/>
            <p14:sldId id="425"/>
            <p14:sldId id="450"/>
            <p14:sldId id="445"/>
            <p14:sldId id="446"/>
            <p14:sldId id="451"/>
            <p14:sldId id="452"/>
            <p14:sldId id="453"/>
            <p14:sldId id="454"/>
            <p14:sldId id="455"/>
          </p14:sldIdLst>
        </p14:section>
        <p14:section name="3. Simulation and optimization" id="{CA929854-F9E8-4458-BB02-C2DC20781447}">
          <p14:sldIdLst>
            <p14:sldId id="426"/>
            <p14:sldId id="277"/>
            <p14:sldId id="339"/>
            <p14:sldId id="340"/>
            <p14:sldId id="431"/>
            <p14:sldId id="465"/>
            <p14:sldId id="466"/>
            <p14:sldId id="432"/>
            <p14:sldId id="433"/>
            <p14:sldId id="434"/>
            <p14:sldId id="464"/>
            <p14:sldId id="435"/>
            <p14:sldId id="467"/>
            <p14:sldId id="436"/>
            <p14:sldId id="437"/>
            <p14:sldId id="457"/>
          </p14:sldIdLst>
        </p14:section>
        <p14:section name="Time series and forecasting" id="{C5F68C83-602E-43B4-9826-3514DC769A19}">
          <p14:sldIdLst>
            <p14:sldId id="427"/>
            <p14:sldId id="428"/>
            <p14:sldId id="429"/>
            <p14:sldId id="460"/>
            <p14:sldId id="430"/>
            <p14:sldId id="458"/>
            <p14:sldId id="459"/>
            <p14:sldId id="461"/>
          </p14:sldIdLst>
        </p14:section>
        <p14:section name="4. Conclusion (ready)"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63" d="100"/>
          <a:sy n="63" d="100"/>
        </p:scale>
        <p:origin x="1194" y="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into multiple linear regression – you may have done linear regression with one variable but what about when you want to use multiple independent variables to predict one dependent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7835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846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Explanations for each of these in the next slide. </a:t>
            </a:r>
          </a:p>
          <a:p>
            <a:endParaRPr lang="en-US" dirty="0"/>
          </a:p>
          <a:p>
            <a:r>
              <a:rPr lang="en-US" dirty="0"/>
              <a:t>For each of these methods we are using,  I will present the assumptions. Assumptions matter and I tend to focus on them maybe more than other people do. It’s a matter of garbage-in, garbage-out. If you don’t meet the assumptions, you can’t rely on your results. </a:t>
            </a:r>
          </a:p>
          <a:p>
            <a:endParaRPr lang="en-US" dirty="0"/>
          </a:p>
          <a:p>
            <a:r>
              <a:rPr lang="en-US" dirty="0"/>
              <a:t>We won’t cover </a:t>
            </a:r>
            <a:r>
              <a:rPr lang="en-US" i="1" dirty="0"/>
              <a:t>all </a:t>
            </a:r>
            <a:r>
              <a:rPr lang="en-US" i="0" dirty="0"/>
              <a:t>of them for reasons of expediency, both due to time constraints and because some of them can be quite involved in calculate, especially in Excel.  But here are the primary assumptions of linear regression.  We will walk through each of these one at a time in the next slides.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linear relationship. Each of these are scatter plots of a relationship between X and Y. This relationship should be, well, </a:t>
            </a:r>
            <a:r>
              <a:rPr lang="en-US" i="1" dirty="0"/>
              <a:t>linear, </a:t>
            </a:r>
            <a:r>
              <a:rPr lang="en-US" i="0" dirty="0"/>
              <a:t>for linear regression to work. </a:t>
            </a:r>
          </a:p>
          <a:p>
            <a:endParaRPr lang="en-US" i="0" dirty="0"/>
          </a:p>
          <a:p>
            <a:r>
              <a:rPr lang="en-US" i="0" dirty="0"/>
              <a:t>That means a nice linear relationship like the first one can be modeled linearly, but the next two cannot.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2442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check for cases that are unduly influencing the slope of our line. Remember that all we are doing with linear regression is fitting a line through our point to optimize some conditions.</a:t>
            </a:r>
          </a:p>
          <a:p>
            <a:endParaRPr lang="en-US" dirty="0"/>
          </a:p>
          <a:p>
            <a:r>
              <a:rPr lang="en-US" dirty="0"/>
              <a:t>You may notice that on this scatter plot there are some points that seem to be way off-kilter.  We want to check whether any of these points are unduly changing the slope of our line. This is kind of a tricky thing to calculate in Excel so I will do it for you, but I want you to be aware of this important assumption.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69887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want to remind you what a residual is in linear regression. It’s basically a “leftover” of the </a:t>
            </a:r>
            <a:r>
              <a:rPr lang="en-US" dirty="0" err="1"/>
              <a:t>the</a:t>
            </a:r>
            <a:r>
              <a:rPr lang="en-US" dirty="0"/>
              <a:t> actual value from the estimated value, or the values on the slope of the line. This is important to keep in mind to understand this next residual.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taken all of those residuals, or leftovers and made them a scatterplot. The result should look very random, we should not see any kind of pattern, like the one on the left.</a:t>
            </a:r>
          </a:p>
          <a:p>
            <a:endParaRPr lang="en-US" dirty="0"/>
          </a:p>
          <a:p>
            <a:r>
              <a:rPr lang="en-US" dirty="0"/>
              <a:t>Notice that the one on the right, there are a bunch that are clumped over to the left, right? And then it gets tighter to the right. This tells us that the residual variance is not constant.</a:t>
            </a:r>
          </a:p>
          <a:p>
            <a:endParaRPr lang="en-US" dirty="0"/>
          </a:p>
          <a:p>
            <a:r>
              <a:rPr lang="en-US" dirty="0"/>
              <a:t>Like most things in statistics there are multiple ways to check for this assumption, but graphically is a good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5955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23228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2026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66008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910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3052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51941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9344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learned many of the building blocks of statistical inference we can really get into the applications. We will look at building predictive models, these models will let you do things like predict whether a customer will or won’t buy something.</a:t>
            </a:r>
          </a:p>
          <a:p>
            <a:endParaRPr lang="en-US" dirty="0"/>
          </a:p>
          <a:p>
            <a:r>
              <a:rPr lang="en-US" dirty="0"/>
              <a:t>We will also look at using Excel to model uncertainty by simulating an event many times and evaluating the results, and use optimization to find the best allocation of resources to achieve a given example.</a:t>
            </a:r>
          </a:p>
          <a:p>
            <a:endParaRPr lang="en-US" dirty="0"/>
          </a:p>
          <a:p>
            <a:r>
              <a:rPr lang="en-US" dirty="0"/>
              <a:t>Finally we will look at how to build basic forecasts using some different approaches and how to evaluate that forecast’s performance.</a:t>
            </a:r>
          </a:p>
          <a:p>
            <a:endParaRPr lang="en-US" dirty="0"/>
          </a:p>
          <a:p>
            <a:r>
              <a:rPr lang="en-US" dirty="0"/>
              <a:t>Again, I really want to keep the focus on take-home business applications. I hope that you feel confident using these methods in a business setting.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378746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748333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921514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01939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657240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3555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way we aren’t multiplying across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898494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435530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75994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35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fit a sigmoid curve through the line, with some clever usage of logarithms, this line will run between 0 and 1, and we can use it to model the probability of whether a datapoint will be a 0 or a 1.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32146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are pretty easy to test</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832501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are not predicting a continuous </a:t>
            </a:r>
            <a:r>
              <a:rPr lang="en-US" dirty="0" err="1"/>
              <a:t>outome</a:t>
            </a:r>
            <a:r>
              <a:rPr lang="en-US" dirty="0"/>
              <a:t> we are predicting a thing so this in terms of probability. </a:t>
            </a:r>
          </a:p>
          <a:p>
            <a:r>
              <a:rPr lang="en-US" dirty="0"/>
              <a:t>We’re not predicting a continuous variable anymore, we are predicting a probability. There are only two possible outcomes: 1 or 0.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 similar idea of a hypothesis than for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install a new add-in for this, fortunately it is free and you can download it right from the Add-ins menu. So go to Insert -&gt; Get Add-ins -&gt; and </a:t>
            </a:r>
            <a:r>
              <a:rPr lang="en-US" dirty="0" err="1"/>
              <a:t>XLMiner</a:t>
            </a:r>
            <a:r>
              <a:rPr lang="en-US" dirty="0"/>
              <a:t>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524900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predict whether we can predict occupancy.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405677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2586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predictions and get the results in probability terms.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639144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9993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go a little further in diagnosing this model. We will find out what the predictive accuracy is and we will make a point prediction.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637208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17528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logistic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770191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section will be a little different. We will use Excel to optimize results given constraints, and then simulation to see what happens if we do an uncertain thing many, many times. Let’s get started.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000932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is something that you may do consciously or not all the time. Often times in life we only have a certain amount of inputs, and we want to allocate those inputs to get the </a:t>
            </a:r>
            <a:r>
              <a:rPr lang="en-US" i="1" dirty="0"/>
              <a:t>most </a:t>
            </a:r>
            <a:r>
              <a:rPr lang="en-US" i="0" dirty="0"/>
              <a:t>amount of output. So let’s look at how to use Excel to model optimal outcomes.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US grading system for an example that we may all have encountered in life which is to figure out what grade we need to do. Again if we know we can get a certain grade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Warning that you may get a surprise result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22235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33127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74693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03293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510187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optimization? That was a cursory overview, and it doesn’t have to do as much with statistics, really it’s more about algebra and systems of equations. But I think it’s good to know a bit about optimization methods since much of statistics is powered by them.</a:t>
            </a:r>
          </a:p>
          <a:p>
            <a:endParaRPr lang="en-US" dirty="0"/>
          </a:p>
          <a:p>
            <a:r>
              <a:rPr lang="en-US" dirty="0"/>
              <a:t>For example if you can remember the line fitting it’s about optimization.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7687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431665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business cases you don’t </a:t>
            </a:r>
            <a:r>
              <a:rPr lang="en-US" i="1" dirty="0"/>
              <a:t>exactly </a:t>
            </a:r>
            <a:r>
              <a:rPr lang="en-US" i="0" dirty="0"/>
              <a:t>know what is going to happen right? You may know from prior patterns or sophisticated guesswork that you may sell </a:t>
            </a:r>
            <a:r>
              <a:rPr lang="en-US" i="1" dirty="0"/>
              <a:t>X </a:t>
            </a:r>
            <a:r>
              <a:rPr lang="en-US" i="0" dirty="0"/>
              <a:t>units a day, but you don’t exactly know, and there may be other contingencies where you can’t perfectly plan for the future.</a:t>
            </a:r>
          </a:p>
          <a:p>
            <a:r>
              <a:rPr lang="en-US" i="0" dirty="0"/>
              <a:t>Simulation is great for this. Basically what we can do 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45069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584944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here is the scenario. We want to figure out how long it will take us to sell 100 widgets given some basic statistics. We will simulate over and over how long it takes.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1464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an idea of how often we might expect a loss, given these business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057972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574243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we will do some basic forecasting.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0257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we want to figure out what’s happened and extrapolate, forecasting always does that. Or to figure out what’s changed.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89187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predict the future here are some of them.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944983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doing exponential smoothing. For this we are seeing this looks like a pretty random so we want to figure out whether it helps us to go back in the past or not.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081853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try to measure everything we do in statistics often from different angles. </a:t>
            </a:r>
          </a:p>
          <a:p>
            <a:r>
              <a:rPr lang="en-US" dirty="0"/>
              <a:t>Now there are many ways to evaluate how well a forecast is doing against actual – we will use this one called MAPE.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23117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forecast S&amp;P500 returns. </a:t>
            </a:r>
          </a:p>
          <a:p>
            <a:r>
              <a:rPr lang="en-US" dirty="0"/>
              <a:t>You will see why I wanted you to learn optimization </a:t>
            </a:r>
            <a:r>
              <a:rPr lang="en-US" i="1" dirty="0"/>
              <a:t>first </a:t>
            </a:r>
            <a:r>
              <a:rPr lang="en-US" i="0" dirty="0"/>
              <a:t>before doing this!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640285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1723804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681771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would suggest it’s time to learn a bit of R. It is going to make your workflow much easier.</a:t>
            </a:r>
          </a:p>
          <a:p>
            <a:r>
              <a:rPr lang="en-US" i="0" dirty="0"/>
              <a:t>However you can learn </a:t>
            </a:r>
            <a:r>
              <a:rPr lang="en-US" i="1" dirty="0"/>
              <a:t>so much </a:t>
            </a:r>
            <a:r>
              <a:rPr lang="en-US" i="0" dirty="0"/>
              <a:t>from mucking around in Excel and experimenting with statistical concepts. I have learned way more about probability and statistics through this than by learning how to code in R. But coding in R makes executing on this knowledge a ton easier.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some more advanced regression and forecasting techniques.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head to our first unit here on regressions.  In the prior course in this series we learned how to model the relationship of one continuous variable on another.  Now let’s see how to use multiple continuous variables to predict a continuous or binary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ADVANCED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376771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247552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variables</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a:p>
            <a:pPr marL="742950" indent="-742950">
              <a:buAutoNum type="arabicPeriod"/>
            </a:pPr>
            <a:endParaRPr lang="en-US" sz="4800" dirty="0">
              <a:latin typeface="Gidole" panose="02000503000000000000" pitchFamily="2" charset="0"/>
            </a:endParaRPr>
          </a:p>
        </p:txBody>
      </p:sp>
    </p:spTree>
    <p:extLst>
      <p:ext uri="{BB962C8B-B14F-4D97-AF65-F5344CB8AC3E}">
        <p14:creationId xmlns:p14="http://schemas.microsoft.com/office/powerpoint/2010/main" val="118090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420353" y="2324100"/>
            <a:ext cx="14935200" cy="1569660"/>
          </a:xfrm>
          <a:prstGeom prst="rect">
            <a:avLst/>
          </a:prstGeom>
          <a:noFill/>
        </p:spPr>
        <p:txBody>
          <a:bodyPr wrap="square" rtlCol="0">
            <a:spAutoFit/>
          </a:bodyPr>
          <a:lstStyle/>
          <a:p>
            <a:r>
              <a:rPr lang="en-US" sz="4800" dirty="0">
                <a:latin typeface="Gidole" panose="02000503000000000000" pitchFamily="2" charset="0"/>
              </a:rPr>
              <a:t>Linear relationship between independent and dependent variables</a:t>
            </a:r>
          </a:p>
        </p:txBody>
      </p:sp>
      <p:pic>
        <p:nvPicPr>
          <p:cNvPr id="11" name="Picture 10">
            <a:extLst>
              <a:ext uri="{FF2B5EF4-FFF2-40B4-BE49-F238E27FC236}">
                <a16:creationId xmlns:a16="http://schemas.microsoft.com/office/drawing/2014/main" id="{7EFA30CE-A968-4C5D-AC2E-3D205632D0AE}"/>
              </a:ext>
            </a:extLst>
          </p:cNvPr>
          <p:cNvPicPr>
            <a:picLocks noChangeAspect="1"/>
          </p:cNvPicPr>
          <p:nvPr/>
        </p:nvPicPr>
        <p:blipFill>
          <a:blip r:embed="rId4"/>
          <a:stretch>
            <a:fillRect/>
          </a:stretch>
        </p:blipFill>
        <p:spPr>
          <a:xfrm>
            <a:off x="457200" y="5510463"/>
            <a:ext cx="5435059" cy="3212869"/>
          </a:xfrm>
          <a:prstGeom prst="rect">
            <a:avLst/>
          </a:prstGeom>
        </p:spPr>
      </p:pic>
      <p:pic>
        <p:nvPicPr>
          <p:cNvPr id="12" name="Picture 11">
            <a:extLst>
              <a:ext uri="{FF2B5EF4-FFF2-40B4-BE49-F238E27FC236}">
                <a16:creationId xmlns:a16="http://schemas.microsoft.com/office/drawing/2014/main" id="{EFAB81E8-BC4D-49AC-9AC2-8EA8EBF58D41}"/>
              </a:ext>
            </a:extLst>
          </p:cNvPr>
          <p:cNvPicPr>
            <a:picLocks noChangeAspect="1"/>
          </p:cNvPicPr>
          <p:nvPr/>
        </p:nvPicPr>
        <p:blipFill>
          <a:blip r:embed="rId5"/>
          <a:stretch>
            <a:fillRect/>
          </a:stretch>
        </p:blipFill>
        <p:spPr>
          <a:xfrm>
            <a:off x="6325045" y="5524499"/>
            <a:ext cx="6070698" cy="3198832"/>
          </a:xfrm>
          <a:prstGeom prst="rect">
            <a:avLst/>
          </a:prstGeom>
        </p:spPr>
      </p:pic>
      <p:pic>
        <p:nvPicPr>
          <p:cNvPr id="13" name="Picture 12">
            <a:extLst>
              <a:ext uri="{FF2B5EF4-FFF2-40B4-BE49-F238E27FC236}">
                <a16:creationId xmlns:a16="http://schemas.microsoft.com/office/drawing/2014/main" id="{949EB9B9-C9C5-4340-8D86-B727363863CA}"/>
              </a:ext>
            </a:extLst>
          </p:cNvPr>
          <p:cNvPicPr>
            <a:picLocks noChangeAspect="1"/>
          </p:cNvPicPr>
          <p:nvPr/>
        </p:nvPicPr>
        <p:blipFill>
          <a:blip r:embed="rId6"/>
          <a:stretch>
            <a:fillRect/>
          </a:stretch>
        </p:blipFill>
        <p:spPr>
          <a:xfrm>
            <a:off x="12649200" y="5524499"/>
            <a:ext cx="5471304" cy="3198831"/>
          </a:xfrm>
          <a:prstGeom prst="rect">
            <a:avLst/>
          </a:prstGeom>
        </p:spPr>
      </p:pic>
      <p:pic>
        <p:nvPicPr>
          <p:cNvPr id="15" name="Graphic 14" descr="Checkmark">
            <a:extLst>
              <a:ext uri="{FF2B5EF4-FFF2-40B4-BE49-F238E27FC236}">
                <a16:creationId xmlns:a16="http://schemas.microsoft.com/office/drawing/2014/main" id="{759C69B3-4B09-492F-B901-BC320F3C45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4416" y="8692511"/>
            <a:ext cx="1441784" cy="1441784"/>
          </a:xfrm>
          <a:prstGeom prst="rect">
            <a:avLst/>
          </a:prstGeom>
        </p:spPr>
      </p:pic>
      <p:pic>
        <p:nvPicPr>
          <p:cNvPr id="17" name="Graphic 16" descr="No sign">
            <a:extLst>
              <a:ext uri="{FF2B5EF4-FFF2-40B4-BE49-F238E27FC236}">
                <a16:creationId xmlns:a16="http://schemas.microsoft.com/office/drawing/2014/main" id="{C0ABABDB-48C8-40CD-8940-FE314031C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7580" y="8785209"/>
            <a:ext cx="1326240" cy="1326240"/>
          </a:xfrm>
          <a:prstGeom prst="rect">
            <a:avLst/>
          </a:prstGeom>
        </p:spPr>
      </p:pic>
      <p:pic>
        <p:nvPicPr>
          <p:cNvPr id="18" name="Graphic 17" descr="No sign">
            <a:extLst>
              <a:ext uri="{FF2B5EF4-FFF2-40B4-BE49-F238E27FC236}">
                <a16:creationId xmlns:a16="http://schemas.microsoft.com/office/drawing/2014/main" id="{BBACFB1E-9495-4AA5-9352-CB08A5CF2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0064" y="8750283"/>
            <a:ext cx="1326240" cy="1326240"/>
          </a:xfrm>
          <a:prstGeom prst="rect">
            <a:avLst/>
          </a:prstGeom>
        </p:spPr>
      </p:pic>
    </p:spTree>
    <p:extLst>
      <p:ext uri="{BB962C8B-B14F-4D97-AF65-F5344CB8AC3E}">
        <p14:creationId xmlns:p14="http://schemas.microsoft.com/office/powerpoint/2010/main" val="261444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70492" y="1759592"/>
            <a:ext cx="14935200" cy="2308324"/>
          </a:xfrm>
          <a:prstGeom prst="rect">
            <a:avLst/>
          </a:prstGeom>
          <a:noFill/>
        </p:spPr>
        <p:txBody>
          <a:bodyPr wrap="square" rtlCol="0">
            <a:spAutoFit/>
          </a:bodyPr>
          <a:lstStyle/>
          <a:p>
            <a:r>
              <a:rPr lang="en-US" sz="4800" dirty="0">
                <a:latin typeface="Gidole" panose="02000503000000000000" pitchFamily="2" charset="0"/>
              </a:rPr>
              <a:t>No influential cases</a:t>
            </a:r>
          </a:p>
          <a:p>
            <a:r>
              <a:rPr lang="en-US" sz="4800" i="1" dirty="0">
                <a:latin typeface="Gidole" panose="02000503000000000000" pitchFamily="2" charset="0"/>
              </a:rPr>
              <a:t>Which of the below are actually influencing the line?</a:t>
            </a:r>
          </a:p>
          <a:p>
            <a:endParaRPr lang="en-US" sz="4800" dirty="0">
              <a:latin typeface="Gidole" panose="02000503000000000000" pitchFamily="2" charset="0"/>
            </a:endParaRPr>
          </a:p>
        </p:txBody>
      </p:sp>
      <p:pic>
        <p:nvPicPr>
          <p:cNvPr id="10" name="Picture 9">
            <a:extLst>
              <a:ext uri="{FF2B5EF4-FFF2-40B4-BE49-F238E27FC236}">
                <a16:creationId xmlns:a16="http://schemas.microsoft.com/office/drawing/2014/main" id="{6EAA9033-6168-4EC7-A0C6-62EE54C18AE9}"/>
              </a:ext>
            </a:extLst>
          </p:cNvPr>
          <p:cNvPicPr>
            <a:picLocks noChangeAspect="1"/>
          </p:cNvPicPr>
          <p:nvPr/>
        </p:nvPicPr>
        <p:blipFill>
          <a:blip r:embed="rId4"/>
          <a:stretch>
            <a:fillRect/>
          </a:stretch>
        </p:blipFill>
        <p:spPr>
          <a:xfrm>
            <a:off x="3393066" y="3741701"/>
            <a:ext cx="11501868" cy="6157648"/>
          </a:xfrm>
          <a:prstGeom prst="rect">
            <a:avLst/>
          </a:prstGeom>
        </p:spPr>
      </p:pic>
    </p:spTree>
    <p:extLst>
      <p:ext uri="{BB962C8B-B14F-4D97-AF65-F5344CB8AC3E}">
        <p14:creationId xmlns:p14="http://schemas.microsoft.com/office/powerpoint/2010/main" val="86118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66481" y="2027099"/>
            <a:ext cx="14935200" cy="830997"/>
          </a:xfrm>
          <a:prstGeom prst="rect">
            <a:avLst/>
          </a:prstGeom>
          <a:noFill/>
        </p:spPr>
        <p:txBody>
          <a:bodyPr wrap="square" rtlCol="0">
            <a:spAutoFit/>
          </a:bodyPr>
          <a:lstStyle/>
          <a:p>
            <a:r>
              <a:rPr lang="en-US" sz="4800" dirty="0">
                <a:latin typeface="Gidole" panose="02000503000000000000" pitchFamily="2" charset="0"/>
              </a:rPr>
              <a:t>Variance of residuals is constant</a:t>
            </a:r>
          </a:p>
        </p:txBody>
      </p:sp>
      <p:pic>
        <p:nvPicPr>
          <p:cNvPr id="9" name="Picture 8">
            <a:extLst>
              <a:ext uri="{FF2B5EF4-FFF2-40B4-BE49-F238E27FC236}">
                <a16:creationId xmlns:a16="http://schemas.microsoft.com/office/drawing/2014/main" id="{719F7A4D-63C9-4CB4-9785-FD6BB70EA437}"/>
              </a:ext>
            </a:extLst>
          </p:cNvPr>
          <p:cNvPicPr>
            <a:picLocks noChangeAspect="1"/>
          </p:cNvPicPr>
          <p:nvPr/>
        </p:nvPicPr>
        <p:blipFill>
          <a:blip r:embed="rId4"/>
          <a:stretch>
            <a:fillRect/>
          </a:stretch>
        </p:blipFill>
        <p:spPr>
          <a:xfrm>
            <a:off x="381000" y="4395537"/>
            <a:ext cx="8295352" cy="4475586"/>
          </a:xfrm>
          <a:prstGeom prst="rect">
            <a:avLst/>
          </a:prstGeom>
        </p:spPr>
      </p:pic>
      <p:pic>
        <p:nvPicPr>
          <p:cNvPr id="10" name="Picture 9">
            <a:extLst>
              <a:ext uri="{FF2B5EF4-FFF2-40B4-BE49-F238E27FC236}">
                <a16:creationId xmlns:a16="http://schemas.microsoft.com/office/drawing/2014/main" id="{1E2E4375-B3AB-4D9C-9FAF-F0B1BF18681A}"/>
              </a:ext>
            </a:extLst>
          </p:cNvPr>
          <p:cNvPicPr>
            <a:picLocks noChangeAspect="1"/>
          </p:cNvPicPr>
          <p:nvPr/>
        </p:nvPicPr>
        <p:blipFill>
          <a:blip r:embed="rId5"/>
          <a:stretch>
            <a:fillRect/>
          </a:stretch>
        </p:blipFill>
        <p:spPr>
          <a:xfrm>
            <a:off x="9208884" y="4395537"/>
            <a:ext cx="8915400" cy="4475586"/>
          </a:xfrm>
          <a:prstGeom prst="rect">
            <a:avLst/>
          </a:prstGeom>
        </p:spPr>
      </p:pic>
      <p:pic>
        <p:nvPicPr>
          <p:cNvPr id="11" name="Graphic 10" descr="Checkmark">
            <a:extLst>
              <a:ext uri="{FF2B5EF4-FFF2-40B4-BE49-F238E27FC236}">
                <a16:creationId xmlns:a16="http://schemas.microsoft.com/office/drawing/2014/main" id="{CF9DF216-8FC2-435D-AB24-6704BC31F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000" y="8755579"/>
            <a:ext cx="1441784" cy="1441784"/>
          </a:xfrm>
          <a:prstGeom prst="rect">
            <a:avLst/>
          </a:prstGeom>
        </p:spPr>
      </p:pic>
      <p:pic>
        <p:nvPicPr>
          <p:cNvPr id="12" name="Graphic 11" descr="No sign">
            <a:extLst>
              <a:ext uri="{FF2B5EF4-FFF2-40B4-BE49-F238E27FC236}">
                <a16:creationId xmlns:a16="http://schemas.microsoft.com/office/drawing/2014/main" id="{97234EF3-699F-4F17-8E0B-B969BC862D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0026" y="8871123"/>
            <a:ext cx="1326240" cy="1326240"/>
          </a:xfrm>
          <a:prstGeom prst="rect">
            <a:avLst/>
          </a:prstGeom>
        </p:spPr>
      </p:pic>
    </p:spTree>
    <p:extLst>
      <p:ext uri="{BB962C8B-B14F-4D97-AF65-F5344CB8AC3E}">
        <p14:creationId xmlns:p14="http://schemas.microsoft.com/office/powerpoint/2010/main" val="90169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displacement, horsepower and weight to mpg?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p:txBody>
      </p:sp>
    </p:spTree>
    <p:extLst>
      <p:ext uri="{BB962C8B-B14F-4D97-AF65-F5344CB8AC3E}">
        <p14:creationId xmlns:p14="http://schemas.microsoft.com/office/powerpoint/2010/main" val="8962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and flipper length on body mass?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Unhide influential-cases worksheet when read.  No peeking!</a:t>
            </a:r>
          </a:p>
        </p:txBody>
      </p:sp>
    </p:spTree>
    <p:extLst>
      <p:ext uri="{BB962C8B-B14F-4D97-AF65-F5344CB8AC3E}">
        <p14:creationId xmlns:p14="http://schemas.microsoft.com/office/powerpoint/2010/main" val="79674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u="sng" spc="375" dirty="0">
                <a:solidFill>
                  <a:srgbClr val="000000"/>
                </a:solidFill>
                <a:latin typeface="League Spartan Bold"/>
              </a:rPr>
              <a:t>ADJUSTED</a:t>
            </a:r>
            <a:r>
              <a:rPr lang="en-US" sz="7500" spc="375" dirty="0">
                <a:solidFill>
                  <a:srgbClr val="000000"/>
                </a:solidFill>
                <a:latin typeface="League Spartan Bold"/>
              </a:rPr>
              <a:t> R-SQUARE AND MODEL PARSIMONY</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992764" y="3088729"/>
            <a:ext cx="6479963" cy="1754326"/>
          </a:xfrm>
          <a:prstGeom prst="rect">
            <a:avLst/>
          </a:prstGeom>
          <a:noFill/>
        </p:spPr>
        <p:txBody>
          <a:bodyPr wrap="square" rtlCol="0">
            <a:spAutoFit/>
          </a:bodyPr>
          <a:lstStyle/>
          <a:p>
            <a:r>
              <a:rPr lang="en-US" sz="2400" dirty="0">
                <a:latin typeface="Gidole" panose="02000503000000000000" pitchFamily="2" charset="0"/>
              </a:rPr>
              <a:t>How much is explained here? </a:t>
            </a:r>
            <a:r>
              <a:rPr lang="en-US" sz="2400" i="1" dirty="0">
                <a:latin typeface="Gidole" panose="02000503000000000000" pitchFamily="2" charset="0"/>
              </a:rPr>
              <a:t>This is r-square</a:t>
            </a:r>
          </a:p>
          <a:p>
            <a:endParaRPr lang="en-US" sz="2800" b="1" i="1" dirty="0">
              <a:solidFill>
                <a:srgbClr val="CF3338"/>
              </a:solidFill>
              <a:latin typeface="Gidole" panose="02000503000000000000" pitchFamily="2" charset="0"/>
            </a:endParaRPr>
          </a:p>
          <a:p>
            <a:r>
              <a:rPr lang="en-US" sz="2800" b="1" i="1" dirty="0">
                <a:solidFill>
                  <a:srgbClr val="CF3338"/>
                </a:solidFill>
                <a:latin typeface="Gidole" panose="02000503000000000000" pitchFamily="2" charset="0"/>
              </a:rPr>
              <a:t>More variables = more explanation … and more bloat</a:t>
            </a: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41769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1</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i="1">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i="1">
                              <a:latin typeface="Cambria Math" panose="02040503050406030204" pitchFamily="18" charset="0"/>
                            </a:rPr>
                            <m:t>∗</m:t>
                          </m:r>
                          <m:r>
                            <a:rPr lang="en-US" sz="8800" i="1">
                              <a:latin typeface="Cambria Math" panose="02040503050406030204" pitchFamily="18" charset="0"/>
                            </a:rPr>
                            <m:t>𝑋</m:t>
                          </m:r>
                        </m:e>
                        <m:sub>
                          <m:r>
                            <a:rPr lang="en-US" sz="8800" i="1">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2</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r>
                        <a:rPr lang="en-US" sz="8800" b="0" i="0" smtClean="0">
                          <a:latin typeface="Cambria Math" panose="02040503050406030204" pitchFamily="18" charset="0"/>
                        </a:rPr>
                        <m:t>+1.5∗2</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𝟏𝟓</m:t>
                      </m:r>
                      <m:r>
                        <a:rPr lang="en-US" sz="8800" i="1">
                          <a:latin typeface="Cambria Math" panose="02040503050406030204" pitchFamily="18" charset="0"/>
                        </a:rPr>
                        <m:t>=10+</m:t>
                      </m:r>
                      <m:r>
                        <a:rPr lang="en-US" sz="8800" b="0" i="1" smtClean="0">
                          <a:latin typeface="Cambria Math" panose="02040503050406030204" pitchFamily="18" charset="0"/>
                        </a:rPr>
                        <m:t>2+3</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a:t>
            </a:r>
            <a:r>
              <a:rPr lang="en-US" sz="3600" i="1" dirty="0">
                <a:solidFill>
                  <a:srgbClr val="000000"/>
                </a:solidFill>
                <a:latin typeface="Gidole" panose="02000503000000000000" pitchFamily="2" charset="0"/>
                <a:ea typeface="Roboto Mono" pitchFamily="2" charset="0"/>
              </a:rPr>
              <a:t>adjusted</a:t>
            </a:r>
            <a:r>
              <a:rPr lang="en-US" sz="3600" dirty="0">
                <a:solidFill>
                  <a:srgbClr val="000000"/>
                </a:solidFill>
                <a:latin typeface="Gidole" panose="02000503000000000000" pitchFamily="2" charset="0"/>
                <a:ea typeface="Roboto Mono" pitchFamily="2" charset="0"/>
              </a:rPr>
              <a:t>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21801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body mass of a penguin with a flipper length of 200 mm?</a:t>
            </a:r>
          </a:p>
        </p:txBody>
      </p:sp>
    </p:spTree>
    <p:extLst>
      <p:ext uri="{BB962C8B-B14F-4D97-AF65-F5344CB8AC3E}">
        <p14:creationId xmlns:p14="http://schemas.microsoft.com/office/powerpoint/2010/main" val="217381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2158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INTERACTION TERMS</a:t>
            </a:r>
          </a:p>
        </p:txBody>
      </p:sp>
    </p:spTree>
    <p:extLst>
      <p:ext uri="{BB962C8B-B14F-4D97-AF65-F5344CB8AC3E}">
        <p14:creationId xmlns:p14="http://schemas.microsoft.com/office/powerpoint/2010/main" val="405249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When IV’s conspire: </a:t>
            </a:r>
            <a:r>
              <a:rPr lang="en-US" sz="6500" i="1" spc="195" dirty="0">
                <a:solidFill>
                  <a:srgbClr val="F2F0F4"/>
                </a:solidFill>
                <a:latin typeface="League Spartan Italics"/>
              </a:rPr>
              <a:t>interaction terms</a:t>
            </a:r>
            <a:endParaRPr lang="en-US" sz="6500"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High heat is uncomfortable</a:t>
            </a:r>
          </a:p>
          <a:p>
            <a:pPr marL="571500" indent="-571500">
              <a:buFont typeface="Arial" panose="020B0604020202020204" pitchFamily="34" charset="0"/>
              <a:buChar char="•"/>
            </a:pPr>
            <a:r>
              <a:rPr lang="en-US" sz="3600" dirty="0">
                <a:latin typeface="Gidole" panose="020B0604020202020204" charset="0"/>
              </a:rPr>
              <a:t>High humidity is uncomfortable</a:t>
            </a:r>
          </a:p>
          <a:p>
            <a:pPr marL="571500" indent="-571500">
              <a:buFont typeface="Arial" panose="020B0604020202020204" pitchFamily="34" charset="0"/>
              <a:buChar char="•"/>
            </a:pPr>
            <a:r>
              <a:rPr lang="en-US" sz="3600" dirty="0">
                <a:latin typeface="Gidole" panose="020B0604020202020204" charset="0"/>
              </a:rPr>
              <a:t>High heat * high humidity is </a:t>
            </a:r>
            <a:r>
              <a:rPr lang="en-US" sz="3600" i="1" dirty="0">
                <a:latin typeface="Gidole" panose="020B0604020202020204" charset="0"/>
              </a:rPr>
              <a:t>even more </a:t>
            </a:r>
            <a:r>
              <a:rPr lang="en-US" sz="3600" dirty="0">
                <a:latin typeface="Gidole" panose="020B0604020202020204" charset="0"/>
              </a:rPr>
              <a:t>uncomfortable</a:t>
            </a:r>
          </a:p>
        </p:txBody>
      </p:sp>
      <p:pic>
        <p:nvPicPr>
          <p:cNvPr id="1026" name="Picture 2" descr="Silhouette, Night, Sunset, Tree, Backlit, Light">
            <a:extLst>
              <a:ext uri="{FF2B5EF4-FFF2-40B4-BE49-F238E27FC236}">
                <a16:creationId xmlns:a16="http://schemas.microsoft.com/office/drawing/2014/main" id="{317C2F80-F2CC-4E7B-AF4C-6D4CC5D19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3772525"/>
            <a:ext cx="8239095" cy="549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279493"/>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and evaluate forecasts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INTERACTION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885465"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2</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2</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b="1" i="1" smtClean="0">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ea typeface="Cambria Math" panose="02040503050406030204" pitchFamily="18" charset="0"/>
                            </a:rPr>
                            <m:t>𝜷</m:t>
                          </m:r>
                        </m:e>
                        <m:sub>
                          <m:r>
                            <a:rPr lang="en-US" sz="7200" b="1" i="1" smtClean="0">
                              <a:solidFill>
                                <a:schemeClr val="tx2">
                                  <a:lumMod val="50000"/>
                                </a:schemeClr>
                              </a:solidFill>
                              <a:latin typeface="Cambria Math" panose="02040503050406030204" pitchFamily="18" charset="0"/>
                              <a:ea typeface="Cambria Math" panose="02040503050406030204" pitchFamily="18" charset="0"/>
                            </a:rPr>
                            <m:t>𝟑</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𝟏</m:t>
                          </m:r>
                          <m:r>
                            <a:rPr lang="en-US" sz="7200" b="1" i="1" smtClean="0">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𝟐</m:t>
                          </m:r>
                          <m:r>
                            <a:rPr lang="en-US" sz="7200" b="1" i="1">
                              <a:solidFill>
                                <a:schemeClr val="tx2">
                                  <a:lumMod val="50000"/>
                                </a:schemeClr>
                              </a:solidFill>
                              <a:latin typeface="Cambria Math" panose="02040503050406030204" pitchFamily="18" charset="0"/>
                              <a:ea typeface="Cambria Math" panose="02040503050406030204" pitchFamily="18" charset="0"/>
                            </a:rPr>
                            <m:t>𝒊</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885465"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8" y="5394041"/>
            <a:ext cx="1954232" cy="110666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228254" y="4344148"/>
            <a:ext cx="3419236" cy="584775"/>
          </a:xfrm>
          <a:prstGeom prst="rect">
            <a:avLst/>
          </a:prstGeom>
          <a:noFill/>
        </p:spPr>
        <p:txBody>
          <a:bodyPr wrap="square" rtlCol="0">
            <a:spAutoFit/>
          </a:bodyPr>
          <a:lstStyle/>
          <a:p>
            <a:r>
              <a:rPr lang="en-US" sz="3200" dirty="0">
                <a:latin typeface="Gidole" panose="02000503000000000000" pitchFamily="2" charset="0"/>
              </a:rPr>
              <a:t>Main effects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cxnSp>
        <p:nvCxnSpPr>
          <p:cNvPr id="24" name="Straight Arrow Connector 23">
            <a:extLst>
              <a:ext uri="{FF2B5EF4-FFF2-40B4-BE49-F238E27FC236}">
                <a16:creationId xmlns:a16="http://schemas.microsoft.com/office/drawing/2014/main" id="{63DB9902-ABEF-4EF1-AB6A-1F979C7A38B6}"/>
              </a:ext>
            </a:extLst>
          </p:cNvPr>
          <p:cNvCxnSpPr>
            <a:cxnSpLocks/>
          </p:cNvCxnSpPr>
          <p:nvPr/>
        </p:nvCxnSpPr>
        <p:spPr>
          <a:xfrm>
            <a:off x="9144000" y="5327811"/>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2447FA-7CD4-4B6C-9C5A-A8C019A39B55}"/>
              </a:ext>
            </a:extLst>
          </p:cNvPr>
          <p:cNvCxnSpPr>
            <a:cxnSpLocks/>
          </p:cNvCxnSpPr>
          <p:nvPr/>
        </p:nvCxnSpPr>
        <p:spPr>
          <a:xfrm>
            <a:off x="12960388" y="5144637"/>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213619-5C79-4A93-B0E7-75C72CB5F975}"/>
              </a:ext>
            </a:extLst>
          </p:cNvPr>
          <p:cNvSpPr txBox="1"/>
          <p:nvPr/>
        </p:nvSpPr>
        <p:spPr>
          <a:xfrm>
            <a:off x="11457879" y="4175888"/>
            <a:ext cx="3419236" cy="584775"/>
          </a:xfrm>
          <a:prstGeom prst="rect">
            <a:avLst/>
          </a:prstGeom>
          <a:noFill/>
        </p:spPr>
        <p:txBody>
          <a:bodyPr wrap="square" rtlCol="0">
            <a:spAutoFit/>
          </a:bodyPr>
          <a:lstStyle/>
          <a:p>
            <a:r>
              <a:rPr lang="en-US" sz="3200" dirty="0">
                <a:latin typeface="Gidole" panose="02000503000000000000" pitchFamily="2" charset="0"/>
              </a:rPr>
              <a:t>Interaction effect</a:t>
            </a:r>
          </a:p>
        </p:txBody>
      </p:sp>
    </p:spTree>
    <p:extLst>
      <p:ext uri="{BB962C8B-B14F-4D97-AF65-F5344CB8AC3E}">
        <p14:creationId xmlns:p14="http://schemas.microsoft.com/office/powerpoint/2010/main" val="138193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airquality-interaction.xlsx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effect of solar radiation and temperature on ozone? What about solar radiation * temperature?</a:t>
            </a:r>
          </a:p>
        </p:txBody>
      </p:sp>
    </p:spTree>
    <p:extLst>
      <p:ext uri="{BB962C8B-B14F-4D97-AF65-F5344CB8AC3E}">
        <p14:creationId xmlns:p14="http://schemas.microsoft.com/office/powerpoint/2010/main" val="418008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wine-interaction.xlsx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influence of fixed and volatile acidity on pH? What about fixed * volatile?</a:t>
            </a:r>
          </a:p>
        </p:txBody>
      </p:sp>
    </p:spTree>
    <p:extLst>
      <p:ext uri="{BB962C8B-B14F-4D97-AF65-F5344CB8AC3E}">
        <p14:creationId xmlns:p14="http://schemas.microsoft.com/office/powerpoint/2010/main" val="324217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LINEAR REGRESSION WITH CATEGORICAL IV’S</a:t>
            </a:r>
          </a:p>
        </p:txBody>
      </p:sp>
    </p:spTree>
    <p:extLst>
      <p:ext uri="{BB962C8B-B14F-4D97-AF65-F5344CB8AC3E}">
        <p14:creationId xmlns:p14="http://schemas.microsoft.com/office/powerpoint/2010/main" val="626455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is 2*USA? 4.5*Europe?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Linear regression assumes continuous independent variables</a:t>
            </a:r>
          </a:p>
          <a:p>
            <a:pPr marL="571500" indent="-571500">
              <a:buFont typeface="Arial" panose="020B0604020202020204" pitchFamily="34" charset="0"/>
              <a:buChar char="•"/>
            </a:pPr>
            <a:r>
              <a:rPr lang="en-US" sz="3600" dirty="0">
                <a:latin typeface="Gidole" panose="020B0604020202020204" charset="0"/>
              </a:rPr>
              <a:t>How can we use categorical variables?</a:t>
            </a:r>
          </a:p>
          <a:p>
            <a:pPr marL="1028700" lvl="1" indent="-571500">
              <a:buFont typeface="Arial" panose="020B0604020202020204" pitchFamily="34" charset="0"/>
              <a:buChar char="•"/>
            </a:pPr>
            <a:r>
              <a:rPr lang="en-US" sz="3600" dirty="0">
                <a:latin typeface="Gidole" panose="020B0604020202020204" charset="0"/>
              </a:rPr>
              <a:t>We can </a:t>
            </a:r>
            <a:r>
              <a:rPr lang="en-US" sz="3600" i="1" dirty="0">
                <a:latin typeface="Gidole" panose="020B0604020202020204" charset="0"/>
              </a:rPr>
              <a:t>encode </a:t>
            </a:r>
            <a:r>
              <a:rPr lang="en-US" sz="3600" dirty="0">
                <a:latin typeface="Gidole" panose="020B0604020202020204" charset="0"/>
              </a:rPr>
              <a:t>them as a series of 0-1 values</a:t>
            </a:r>
          </a:p>
        </p:txBody>
      </p:sp>
    </p:spTree>
    <p:extLst>
      <p:ext uri="{BB962C8B-B14F-4D97-AF65-F5344CB8AC3E}">
        <p14:creationId xmlns:p14="http://schemas.microsoft.com/office/powerpoint/2010/main" val="152931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DUMMY-CODING</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288852894"/>
              </p:ext>
            </p:extLst>
          </p:nvPr>
        </p:nvGraphicFramePr>
        <p:xfrm>
          <a:off x="2204906" y="3503259"/>
          <a:ext cx="4805495" cy="4271645"/>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002176689"/>
              </p:ext>
            </p:extLst>
          </p:nvPr>
        </p:nvGraphicFramePr>
        <p:xfrm>
          <a:off x="11277600" y="3466476"/>
          <a:ext cx="5567494" cy="4271645"/>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598508" y="5143500"/>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85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DUMMIES</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2825283409"/>
              </p:ext>
            </p:extLst>
          </p:nvPr>
        </p:nvGraphicFramePr>
        <p:xfrm>
          <a:off x="2224946" y="1667350"/>
          <a:ext cx="4805495" cy="4271645"/>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520998169"/>
              </p:ext>
            </p:extLst>
          </p:nvPr>
        </p:nvGraphicFramePr>
        <p:xfrm>
          <a:off x="11297639" y="1552768"/>
          <a:ext cx="5567494" cy="4271645"/>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618548" y="3307591"/>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BE41600-2168-4C05-8BDF-9F69EA2E090F}"/>
                  </a:ext>
                </a:extLst>
              </p:cNvPr>
              <p:cNvSpPr txBox="1"/>
              <p:nvPr/>
            </p:nvSpPr>
            <p:spPr>
              <a:xfrm>
                <a:off x="5181600" y="6598410"/>
                <a:ext cx="7509428" cy="1015663"/>
              </a:xfrm>
              <a:prstGeom prst="rect">
                <a:avLst/>
              </a:prstGeom>
              <a:noFill/>
            </p:spPr>
            <p:txBody>
              <a:bodyPr wrap="none" lIns="0" tIns="0" rIns="0" bIns="0" rtlCol="0">
                <a:spAutoFit/>
              </a:bodyPr>
              <a:lstStyle/>
              <a:p>
                <a14:m>
                  <m:oMath xmlns:m="http://schemas.openxmlformats.org/officeDocument/2006/math">
                    <m:r>
                      <a:rPr lang="en-US" sz="6600" b="0" i="1" smtClean="0">
                        <a:latin typeface="Cambria Math" panose="02040503050406030204" pitchFamily="18" charset="0"/>
                      </a:rPr>
                      <m:t>𝐻𝑒𝑖𝑔h𝑡</m:t>
                    </m:r>
                    <m:r>
                      <a:rPr lang="en-US" sz="6600" b="0" i="1" smtClean="0">
                        <a:latin typeface="Cambria Math" panose="02040503050406030204" pitchFamily="18" charset="0"/>
                      </a:rPr>
                      <m:t>= </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rPr>
                          <m:t>0</m:t>
                        </m:r>
                      </m:sub>
                    </m:sSub>
                    <m:r>
                      <a:rPr lang="en-US" sz="6600" b="0" i="1" smtClean="0">
                        <a:latin typeface="Cambria Math" panose="02040503050406030204" pitchFamily="18" charset="0"/>
                      </a:rPr>
                      <m:t>+</m:t>
                    </m:r>
                  </m:oMath>
                </a14:m>
                <a:r>
                  <a:rPr lang="en-US" sz="6600" dirty="0"/>
                  <a:t> </a:t>
                </a:r>
                <a14:m>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ea typeface="Cambria Math" panose="02040503050406030204" pitchFamily="18" charset="0"/>
                          </a:rPr>
                          <m:t>1</m:t>
                        </m:r>
                      </m:sub>
                    </m:sSub>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𝑋</m:t>
                        </m:r>
                      </m:e>
                      <m:sub>
                        <m:r>
                          <a:rPr lang="en-US" sz="6600" b="0" i="1" smtClean="0">
                            <a:latin typeface="Cambria Math" panose="02040503050406030204" pitchFamily="18" charset="0"/>
                          </a:rPr>
                          <m:t>1</m:t>
                        </m:r>
                      </m:sub>
                    </m:sSub>
                  </m:oMath>
                </a14:m>
                <a:endParaRPr lang="en-US" sz="3200" dirty="0"/>
              </a:p>
            </p:txBody>
          </p:sp>
        </mc:Choice>
        <mc:Fallback>
          <p:sp>
            <p:nvSpPr>
              <p:cNvPr id="11" name="TextBox 10">
                <a:extLst>
                  <a:ext uri="{FF2B5EF4-FFF2-40B4-BE49-F238E27FC236}">
                    <a16:creationId xmlns:a16="http://schemas.microsoft.com/office/drawing/2014/main" id="{1BE41600-2168-4C05-8BDF-9F69EA2E090F}"/>
                  </a:ext>
                </a:extLst>
              </p:cNvPr>
              <p:cNvSpPr txBox="1">
                <a:spLocks noRot="1" noChangeAspect="1" noMove="1" noResize="1" noEditPoints="1" noAdjustHandles="1" noChangeArrowheads="1" noChangeShapeType="1" noTextEdit="1"/>
              </p:cNvSpPr>
              <p:nvPr/>
            </p:nvSpPr>
            <p:spPr>
              <a:xfrm>
                <a:off x="5181600" y="6598410"/>
                <a:ext cx="7509428"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441BF7A-56AA-488E-A3C9-56A3A36DE10B}"/>
                  </a:ext>
                </a:extLst>
              </p:cNvPr>
              <p:cNvSpPr txBox="1"/>
              <p:nvPr/>
            </p:nvSpPr>
            <p:spPr>
              <a:xfrm>
                <a:off x="2743200" y="7962900"/>
                <a:ext cx="12954000" cy="923330"/>
              </a:xfrm>
              <a:prstGeom prst="rect">
                <a:avLst/>
              </a:prstGeom>
              <a:noFill/>
            </p:spPr>
            <p:txBody>
              <a:bodyPr wrap="square" rtlCol="0">
                <a:spAutoFit/>
              </a:bodyPr>
              <a:lstStyle/>
              <a:p>
                <a:pPr algn="ct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latin typeface="Gidole" panose="02000503000000000000" pitchFamily="2" charset="0"/>
                  </a:rPr>
                  <a:t> = 1 when female; otherwise 0.</a:t>
                </a:r>
                <a:endParaRPr lang="en-US" sz="4000" dirty="0">
                  <a:latin typeface="Gidole" panose="02000503000000000000" pitchFamily="2" charset="0"/>
                </a:endParaRPr>
              </a:p>
            </p:txBody>
          </p:sp>
        </mc:Choice>
        <mc:Fallback>
          <p:sp>
            <p:nvSpPr>
              <p:cNvPr id="12" name="TextBox 11">
                <a:extLst>
                  <a:ext uri="{FF2B5EF4-FFF2-40B4-BE49-F238E27FC236}">
                    <a16:creationId xmlns:a16="http://schemas.microsoft.com/office/drawing/2014/main" id="{C441BF7A-56AA-488E-A3C9-56A3A36DE10B}"/>
                  </a:ext>
                </a:extLst>
              </p:cNvPr>
              <p:cNvSpPr txBox="1">
                <a:spLocks noRot="1" noChangeAspect="1" noMove="1" noResize="1" noEditPoints="1" noAdjustHandles="1" noChangeArrowheads="1" noChangeShapeType="1" noTextEdit="1"/>
              </p:cNvSpPr>
              <p:nvPr/>
            </p:nvSpPr>
            <p:spPr>
              <a:xfrm>
                <a:off x="2743200" y="7962900"/>
                <a:ext cx="12954000" cy="923330"/>
              </a:xfrm>
              <a:prstGeom prst="rect">
                <a:avLst/>
              </a:prstGeom>
              <a:blipFill>
                <a:blip r:embed="rId5"/>
                <a:stretch>
                  <a:fillRect t="-18421" b="-38816"/>
                </a:stretch>
              </a:blipFill>
            </p:spPr>
            <p:txBody>
              <a:bodyPr/>
              <a:lstStyle/>
              <a:p>
                <a:r>
                  <a:rPr lang="en-US">
                    <a:noFill/>
                  </a:rPr>
                  <a:t> </a:t>
                </a:r>
              </a:p>
            </p:txBody>
          </p:sp>
        </mc:Fallback>
      </mc:AlternateContent>
    </p:spTree>
    <p:extLst>
      <p:ext uri="{BB962C8B-B14F-4D97-AF65-F5344CB8AC3E}">
        <p14:creationId xmlns:p14="http://schemas.microsoft.com/office/powerpoint/2010/main" val="3455818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Regress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193827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Regress sex on height</a:t>
            </a:r>
          </a:p>
        </p:txBody>
      </p:sp>
    </p:spTree>
    <p:extLst>
      <p:ext uri="{BB962C8B-B14F-4D97-AF65-F5344CB8AC3E}">
        <p14:creationId xmlns:p14="http://schemas.microsoft.com/office/powerpoint/2010/main" val="203263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386696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HOW DO YOU MODEL A BINARY OUTCOME?</a:t>
            </a:r>
          </a:p>
        </p:txBody>
      </p:sp>
      <p:pic>
        <p:nvPicPr>
          <p:cNvPr id="12" name="Picture 11">
            <a:extLst>
              <a:ext uri="{FF2B5EF4-FFF2-40B4-BE49-F238E27FC236}">
                <a16:creationId xmlns:a16="http://schemas.microsoft.com/office/drawing/2014/main" id="{54CA690E-2089-4998-84F5-FE2EC82705D9}"/>
              </a:ext>
            </a:extLst>
          </p:cNvPr>
          <p:cNvPicPr>
            <a:picLocks noChangeAspect="1"/>
          </p:cNvPicPr>
          <p:nvPr/>
        </p:nvPicPr>
        <p:blipFill>
          <a:blip r:embed="rId4"/>
          <a:stretch>
            <a:fillRect/>
          </a:stretch>
        </p:blipFill>
        <p:spPr>
          <a:xfrm>
            <a:off x="4221319" y="3240480"/>
            <a:ext cx="10287000" cy="6430599"/>
          </a:xfrm>
          <a:prstGeom prst="rect">
            <a:avLst/>
          </a:prstGeom>
        </p:spPr>
      </p:pic>
    </p:spTree>
    <p:extLst>
      <p:ext uri="{BB962C8B-B14F-4D97-AF65-F5344CB8AC3E}">
        <p14:creationId xmlns:p14="http://schemas.microsoft.com/office/powerpoint/2010/main" val="4197722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50616"/>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FITTING A BINARY OUTCOME: LIKE ANTS ON A LOGARITHM</a:t>
            </a:r>
          </a:p>
        </p:txBody>
      </p:sp>
      <p:pic>
        <p:nvPicPr>
          <p:cNvPr id="9" name="Picture 8">
            <a:extLst>
              <a:ext uri="{FF2B5EF4-FFF2-40B4-BE49-F238E27FC236}">
                <a16:creationId xmlns:a16="http://schemas.microsoft.com/office/drawing/2014/main" id="{C0BA4C68-8BE9-4428-A824-2AE22AA99C8E}"/>
              </a:ext>
            </a:extLst>
          </p:cNvPr>
          <p:cNvPicPr>
            <a:picLocks noChangeAspect="1"/>
          </p:cNvPicPr>
          <p:nvPr/>
        </p:nvPicPr>
        <p:blipFill>
          <a:blip r:embed="rId4"/>
          <a:stretch>
            <a:fillRect/>
          </a:stretch>
        </p:blipFill>
        <p:spPr>
          <a:xfrm>
            <a:off x="3733800" y="3160733"/>
            <a:ext cx="10439400" cy="6525867"/>
          </a:xfrm>
          <a:prstGeom prst="rect">
            <a:avLst/>
          </a:prstGeom>
        </p:spPr>
      </p:pic>
    </p:spTree>
    <p:extLst>
      <p:ext uri="{BB962C8B-B14F-4D97-AF65-F5344CB8AC3E}">
        <p14:creationId xmlns:p14="http://schemas.microsoft.com/office/powerpoint/2010/main" val="809593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p:txBody>
      </p:sp>
    </p:spTree>
    <p:extLst>
      <p:ext uri="{BB962C8B-B14F-4D97-AF65-F5344CB8AC3E}">
        <p14:creationId xmlns:p14="http://schemas.microsoft.com/office/powerpoint/2010/main" val="399884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4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INSTALLING XLMINER</a:t>
            </a:r>
          </a:p>
        </p:txBody>
      </p:sp>
      <p:pic>
        <p:nvPicPr>
          <p:cNvPr id="4" name="Picture 3">
            <a:extLst>
              <a:ext uri="{FF2B5EF4-FFF2-40B4-BE49-F238E27FC236}">
                <a16:creationId xmlns:a16="http://schemas.microsoft.com/office/drawing/2014/main" id="{F036818D-41FF-42B2-B4D5-04FD721FFB0B}"/>
              </a:ext>
            </a:extLst>
          </p:cNvPr>
          <p:cNvPicPr>
            <a:picLocks noChangeAspect="1"/>
          </p:cNvPicPr>
          <p:nvPr/>
        </p:nvPicPr>
        <p:blipFill>
          <a:blip r:embed="rId4"/>
          <a:stretch>
            <a:fillRect/>
          </a:stretch>
        </p:blipFill>
        <p:spPr>
          <a:xfrm>
            <a:off x="2209800" y="1789657"/>
            <a:ext cx="14631668" cy="8230313"/>
          </a:xfrm>
          <a:prstGeom prst="rect">
            <a:avLst/>
          </a:prstGeom>
        </p:spPr>
      </p:pic>
    </p:spTree>
    <p:extLst>
      <p:ext uri="{BB962C8B-B14F-4D97-AF65-F5344CB8AC3E}">
        <p14:creationId xmlns:p14="http://schemas.microsoft.com/office/powerpoint/2010/main" val="53834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temperature, humidity and light to occupancy? </a:t>
            </a:r>
          </a:p>
        </p:txBody>
      </p:sp>
    </p:spTree>
    <p:extLst>
      <p:ext uri="{BB962C8B-B14F-4D97-AF65-F5344CB8AC3E}">
        <p14:creationId xmlns:p14="http://schemas.microsoft.com/office/powerpoint/2010/main" val="126212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flipper length and body mass and sex?</a:t>
            </a:r>
          </a:p>
          <a:p>
            <a:pPr marL="1261110" lvl="2"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Use the 0-1 </a:t>
            </a:r>
            <a:r>
              <a:rPr lang="en-US" sz="3600" i="1" dirty="0" err="1">
                <a:solidFill>
                  <a:srgbClr val="000000"/>
                </a:solidFill>
                <a:latin typeface="Gidole" panose="02000503000000000000" pitchFamily="2" charset="0"/>
                <a:ea typeface="Roboto Mono" pitchFamily="2" charset="0"/>
              </a:rPr>
              <a:t>sex_bin</a:t>
            </a:r>
            <a:r>
              <a:rPr lang="en-US" sz="3600" i="1" dirty="0">
                <a:solidFill>
                  <a:srgbClr val="000000"/>
                </a:solidFill>
                <a:latin typeface="Gidole" panose="02000503000000000000" pitchFamily="2" charset="0"/>
                <a:ea typeface="Roboto Mono" pitchFamily="2" charset="0"/>
              </a:rPr>
              <a:t> variable</a:t>
            </a:r>
          </a:p>
        </p:txBody>
      </p:sp>
    </p:spTree>
    <p:extLst>
      <p:ext uri="{BB962C8B-B14F-4D97-AF65-F5344CB8AC3E}">
        <p14:creationId xmlns:p14="http://schemas.microsoft.com/office/powerpoint/2010/main" val="3363410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8319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𝑃</m:t>
                          </m:r>
                        </m:e>
                      </m:acc>
                      <m:r>
                        <a:rPr lang="en-US" sz="8800" b="0" i="1" smtClean="0">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b="0" i="1" smtClean="0">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.01</m:t>
                              </m:r>
                              <m:r>
                                <a:rPr lang="en-US" sz="8800" i="1">
                                  <a:latin typeface="Cambria Math" panose="02040503050406030204" pitchFamily="18" charset="0"/>
                                  <a:ea typeface="Cambria Math" panose="02040503050406030204" pitchFamily="18" charset="0"/>
                                </a:rPr>
                                <m:t>∗</m:t>
                              </m:r>
                              <m:r>
                                <a:rPr lang="en-US" sz="8800" b="0" i="1" smtClean="0">
                                  <a:latin typeface="Cambria Math" panose="02040503050406030204" pitchFamily="18" charset="0"/>
                                  <a:ea typeface="Cambria Math" panose="02040503050406030204" pitchFamily="18" charset="0"/>
                                </a:rPr>
                                <m:t>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.08</m:t>
                      </m:r>
                      <m:r>
                        <a:rPr lang="en-US" sz="8800" i="1">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8319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64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 PREDICTIVE ACCURACY</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547081821"/>
              </p:ext>
            </p:extLst>
          </p:nvPr>
        </p:nvGraphicFramePr>
        <p:xfrm>
          <a:off x="2825404" y="2342317"/>
          <a:ext cx="13487399" cy="7364857"/>
        </p:xfrm>
        <a:graphic>
          <a:graphicData uri="http://schemas.openxmlformats.org/drawingml/2006/table">
            <a:tbl>
              <a:tblPr firstRow="1" firstCol="1" bandRow="1"/>
              <a:tblGrid>
                <a:gridCol w="2851961">
                  <a:extLst>
                    <a:ext uri="{9D8B030D-6E8A-4147-A177-3AD203B41FA5}">
                      <a16:colId xmlns:a16="http://schemas.microsoft.com/office/drawing/2014/main" val="3962843827"/>
                    </a:ext>
                  </a:extLst>
                </a:gridCol>
                <a:gridCol w="3386703">
                  <a:extLst>
                    <a:ext uri="{9D8B030D-6E8A-4147-A177-3AD203B41FA5}">
                      <a16:colId xmlns:a16="http://schemas.microsoft.com/office/drawing/2014/main" val="3283274281"/>
                    </a:ext>
                  </a:extLst>
                </a:gridCol>
                <a:gridCol w="2851961">
                  <a:extLst>
                    <a:ext uri="{9D8B030D-6E8A-4147-A177-3AD203B41FA5}">
                      <a16:colId xmlns:a16="http://schemas.microsoft.com/office/drawing/2014/main" val="2125441102"/>
                    </a:ext>
                  </a:extLst>
                </a:gridCol>
                <a:gridCol w="4396774">
                  <a:extLst>
                    <a:ext uri="{9D8B030D-6E8A-4147-A177-3AD203B41FA5}">
                      <a16:colId xmlns:a16="http://schemas.microsoft.com/office/drawing/2014/main" val="3645489389"/>
                    </a:ext>
                  </a:extLst>
                </a:gridCol>
              </a:tblGrid>
              <a:tr h="365760">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Actual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 % chance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Predicted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47.13%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31.08%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27.96%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52275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89.61%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238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19.36%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4870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470"/>
                  </a:ext>
                </a:extLst>
              </a:tr>
            </a:tbl>
          </a:graphicData>
        </a:graphic>
      </p:graphicFrame>
    </p:spTree>
    <p:extLst>
      <p:ext uri="{BB962C8B-B14F-4D97-AF65-F5344CB8AC3E}">
        <p14:creationId xmlns:p14="http://schemas.microsoft.com/office/powerpoint/2010/main" val="428518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room with temperature 25, humidity 30 and light 400?</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833529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penguin with a culmen length of 40 mm and a flipper length of 175 mm is male or female?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90314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3240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OPTIMIZATION AND SIMULATION</a:t>
            </a:r>
          </a:p>
        </p:txBody>
      </p:sp>
    </p:spTree>
    <p:extLst>
      <p:ext uri="{BB962C8B-B14F-4D97-AF65-F5344CB8AC3E}">
        <p14:creationId xmlns:p14="http://schemas.microsoft.com/office/powerpoint/2010/main" val="161484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728988" y="179177"/>
            <a:ext cx="8187998" cy="4582024"/>
          </a:xfrm>
          <a:prstGeom prst="rect">
            <a:avLst/>
          </a:prstGeom>
        </p:spPr>
        <p:txBody>
          <a:bodyPr lIns="0" tIns="0" rIns="0" bIns="0" rtlCol="0" anchor="t">
            <a:spAutoFit/>
          </a:bodyPr>
          <a:lstStyle/>
          <a:p>
            <a:pPr algn="r">
              <a:lnSpc>
                <a:spcPts val="9000"/>
              </a:lnSpc>
            </a:pPr>
            <a:r>
              <a:rPr lang="en-US" sz="6600" spc="375" dirty="0">
                <a:solidFill>
                  <a:srgbClr val="000000"/>
                </a:solidFill>
                <a:latin typeface="League Spartan Bold"/>
              </a:rPr>
              <a:t>OPTIMIZATION: GETTING THE MOST BANG FOR YOUR BUCK</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rPr>
              <a:t>https://en.wikipedia.org/wiki/Mathematical_optimization </a:t>
            </a:r>
          </a:p>
        </p:txBody>
      </p:sp>
      <p:pic>
        <p:nvPicPr>
          <p:cNvPr id="1026" name="Picture 2">
            <a:extLst>
              <a:ext uri="{FF2B5EF4-FFF2-40B4-BE49-F238E27FC236}">
                <a16:creationId xmlns:a16="http://schemas.microsoft.com/office/drawing/2014/main" id="{98D6B265-BF7F-45B6-8E41-725DA2173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6" y="-723900"/>
            <a:ext cx="7751563" cy="620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grades.xlsx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grade do I need on the final to get an A for the class?”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Goal Seek</a:t>
            </a:r>
          </a:p>
        </p:txBody>
      </p:sp>
    </p:spTree>
    <p:extLst>
      <p:ext uri="{BB962C8B-B14F-4D97-AF65-F5344CB8AC3E}">
        <p14:creationId xmlns:p14="http://schemas.microsoft.com/office/powerpoint/2010/main" val="4253493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sales-price.xlsx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doo-hickeys do you need to sell to raise $1,000?</a:t>
            </a:r>
          </a:p>
        </p:txBody>
      </p:sp>
    </p:spTree>
    <p:extLst>
      <p:ext uri="{BB962C8B-B14F-4D97-AF65-F5344CB8AC3E}">
        <p14:creationId xmlns:p14="http://schemas.microsoft.com/office/powerpoint/2010/main" val="268414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Limitations of Goal Seek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constraints</a:t>
            </a:r>
          </a:p>
          <a:p>
            <a:pPr marL="1028700" lvl="1" indent="-571500">
              <a:buFont typeface="Arial" panose="020B0604020202020204" pitchFamily="34" charset="0"/>
              <a:buChar char="•"/>
            </a:pPr>
            <a:r>
              <a:rPr lang="en-US" sz="3600" dirty="0">
                <a:latin typeface="Gidole" panose="020B0604020202020204" charset="0"/>
              </a:rPr>
              <a:t>Inputs must be integers</a:t>
            </a:r>
          </a:p>
          <a:p>
            <a:pPr marL="1028700" lvl="1" indent="-571500">
              <a:buFont typeface="Arial" panose="020B0604020202020204" pitchFamily="34" charset="0"/>
              <a:buChar char="•"/>
            </a:pPr>
            <a:r>
              <a:rPr lang="en-US" sz="3600" dirty="0">
                <a:latin typeface="Gidole" panose="020B0604020202020204" charset="0"/>
              </a:rPr>
              <a:t>Inputs must not exceed a given amount</a:t>
            </a:r>
          </a:p>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max/min </a:t>
            </a:r>
            <a:r>
              <a:rPr lang="en-US" sz="3600" dirty="0">
                <a:latin typeface="Gidole" panose="020B0604020202020204" charset="0"/>
              </a:rPr>
              <a:t>objectives</a:t>
            </a:r>
          </a:p>
          <a:p>
            <a:pPr marL="1028700" lvl="1" indent="-571500">
              <a:buFont typeface="Arial" panose="020B0604020202020204" pitchFamily="34" charset="0"/>
              <a:buChar char="•"/>
            </a:pPr>
            <a:r>
              <a:rPr lang="en-US" sz="3600" dirty="0">
                <a:latin typeface="Gidole" panose="020B0604020202020204" charset="0"/>
              </a:rPr>
              <a:t>Maximize profits given a mix of resources and costs</a:t>
            </a:r>
          </a:p>
          <a:p>
            <a:pPr marL="1028700" lvl="1" indent="-571500">
              <a:buFont typeface="Arial" panose="020B0604020202020204" pitchFamily="34" charset="0"/>
              <a:buChar char="•"/>
            </a:pPr>
            <a:r>
              <a:rPr lang="en-US" sz="3600" dirty="0">
                <a:latin typeface="Gidole" panose="020B0604020202020204" charset="0"/>
              </a:rPr>
              <a:t>Minimize distance traveled given a route of stops</a:t>
            </a:r>
          </a:p>
        </p:txBody>
      </p:sp>
      <p:pic>
        <p:nvPicPr>
          <p:cNvPr id="1026" name="Picture 2" descr="Postal Van, Red, Mail Truck, India Post, Dharwad, India">
            <a:extLst>
              <a:ext uri="{FF2B5EF4-FFF2-40B4-BE49-F238E27FC236}">
                <a16:creationId xmlns:a16="http://schemas.microsoft.com/office/drawing/2014/main" id="{F8C4A8A6-44BA-4158-998A-6EE4616C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3901796"/>
            <a:ext cx="8045189" cy="53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SOLVER ADD-IN?</a:t>
            </a:r>
          </a:p>
        </p:txBody>
      </p:sp>
    </p:spTree>
    <p:extLst>
      <p:ext uri="{BB962C8B-B14F-4D97-AF65-F5344CB8AC3E}">
        <p14:creationId xmlns:p14="http://schemas.microsoft.com/office/powerpoint/2010/main" val="3749101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420664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product-mix.xlsx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a:t>
            </a:r>
            <a:r>
              <a:rPr lang="en-US" sz="3600" i="1" dirty="0">
                <a:solidFill>
                  <a:srgbClr val="000000"/>
                </a:solidFill>
                <a:latin typeface="Gidole" panose="020B0604020202020204" charset="0"/>
                <a:ea typeface="Roboto Mono" pitchFamily="2" charset="0"/>
              </a:rPr>
              <a:t>given the amount of materials we have</a:t>
            </a:r>
            <a:r>
              <a:rPr lang="en-US" sz="3600" dirty="0">
                <a:solidFill>
                  <a:srgbClr val="000000"/>
                </a:solidFill>
                <a:latin typeface="Gidole" panose="020B0604020202020204" charset="0"/>
                <a:ea typeface="Roboto Mono" pitchFamily="2" charset="0"/>
              </a:rPr>
              <a:t>?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Solver</a:t>
            </a:r>
          </a:p>
        </p:txBody>
      </p:sp>
    </p:spTree>
    <p:extLst>
      <p:ext uri="{BB962C8B-B14F-4D97-AF65-F5344CB8AC3E}">
        <p14:creationId xmlns:p14="http://schemas.microsoft.com/office/powerpoint/2010/main" val="300293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unit-production.xlsx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given the available labor, parts and shipping units?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Integer constraint: You </a:t>
            </a:r>
            <a:r>
              <a:rPr lang="en-US" sz="3600">
                <a:solidFill>
                  <a:srgbClr val="000000"/>
                </a:solidFill>
                <a:latin typeface="Gidole" panose="020B0604020202020204" charset="0"/>
                <a:ea typeface="Roboto Mono" pitchFamily="2" charset="0"/>
              </a:rPr>
              <a:t>can’t produce a quarter of a unit! </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2661353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7636C7A6-C456-4CAF-B1BE-17628236F697}"/>
              </a:ext>
            </a:extLst>
          </p:cNvPr>
          <p:cNvPicPr>
            <a:picLocks noChangeAspect="1"/>
          </p:cNvPicPr>
          <p:nvPr/>
        </p:nvPicPr>
        <p:blipFill>
          <a:blip r:embed="rId5"/>
          <a:stretch>
            <a:fillRect/>
          </a:stretch>
        </p:blipFill>
        <p:spPr>
          <a:xfrm>
            <a:off x="3124200" y="2628900"/>
            <a:ext cx="11634240" cy="6877439"/>
          </a:xfrm>
          <a:prstGeom prst="rect">
            <a:avLst/>
          </a:prstGeom>
        </p:spPr>
      </p:pic>
      <p:cxnSp>
        <p:nvCxnSpPr>
          <p:cNvPr id="3" name="Straight Connector 2">
            <a:extLst>
              <a:ext uri="{FF2B5EF4-FFF2-40B4-BE49-F238E27FC236}">
                <a16:creationId xmlns:a16="http://schemas.microsoft.com/office/drawing/2014/main" id="{5B029391-60C0-4CDE-99E2-B4F9EF7E4DAB}"/>
              </a:ext>
            </a:extLst>
          </p:cNvPr>
          <p:cNvCxnSpPr/>
          <p:nvPr/>
        </p:nvCxnSpPr>
        <p:spPr>
          <a:xfrm flipV="1">
            <a:off x="4643097" y="3390900"/>
            <a:ext cx="8844303" cy="5029200"/>
          </a:xfrm>
          <a:prstGeom prst="line">
            <a:avLst/>
          </a:prstGeom>
          <a:ln w="5715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86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solver-regression.xlsx</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Fit a regression line using Solver</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Minimize the sum of squared errors</a:t>
            </a:r>
          </a:p>
        </p:txBody>
      </p:sp>
    </p:spTree>
    <p:extLst>
      <p:ext uri="{BB962C8B-B14F-4D97-AF65-F5344CB8AC3E}">
        <p14:creationId xmlns:p14="http://schemas.microsoft.com/office/powerpoint/2010/main" val="4281345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153400" y="179177"/>
            <a:ext cx="9763586" cy="4558940"/>
          </a:xfrm>
          <a:prstGeom prst="rect">
            <a:avLst/>
          </a:prstGeom>
        </p:spPr>
        <p:txBody>
          <a:bodyPr wrap="square" lIns="0" tIns="0" rIns="0" bIns="0" rtlCol="0" anchor="t">
            <a:spAutoFit/>
          </a:bodyPr>
          <a:lstStyle/>
          <a:p>
            <a:pPr algn="r">
              <a:lnSpc>
                <a:spcPts val="9000"/>
              </a:lnSpc>
            </a:pPr>
            <a:r>
              <a:rPr lang="en-US" sz="6600" spc="375" dirty="0">
                <a:solidFill>
                  <a:srgbClr val="000000"/>
                </a:solidFill>
                <a:latin typeface="League Spartan Bold"/>
              </a:rPr>
              <a:t>SIMULATION: WHEN IN DOUBT, PLAY IT OVER AND OVER ON A COMPUTER</a:t>
            </a:r>
          </a:p>
        </p:txBody>
      </p:sp>
      <p:pic>
        <p:nvPicPr>
          <p:cNvPr id="2050" name="Picture 2" descr="Book, Robot, Cube, Simulation, Robot Arm, Animation">
            <a:extLst>
              <a:ext uri="{FF2B5EF4-FFF2-40B4-BE49-F238E27FC236}">
                <a16:creationId xmlns:a16="http://schemas.microsoft.com/office/drawing/2014/main" id="{16209AAF-FF83-4A46-BA6D-21202C7E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3" y="0"/>
            <a:ext cx="76049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18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Pick a number, any number (following the distribution)…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915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inverse-distribution.xlsx</a:t>
            </a:r>
          </a:p>
          <a:p>
            <a:pPr marL="571500" indent="-571500">
              <a:buFont typeface="Arial" panose="020B0604020202020204" pitchFamily="34" charset="0"/>
              <a:buChar char="•"/>
            </a:pPr>
            <a:r>
              <a:rPr lang="en-US" sz="3600" dirty="0">
                <a:latin typeface="Gidole" panose="02000503000000000000" pitchFamily="2" charset="0"/>
              </a:rPr>
              <a:t>What is the “inverse” of a probability distribution? </a:t>
            </a:r>
          </a:p>
        </p:txBody>
      </p:sp>
    </p:spTree>
    <p:extLst>
      <p:ext uri="{BB962C8B-B14F-4D97-AF65-F5344CB8AC3E}">
        <p14:creationId xmlns:p14="http://schemas.microsoft.com/office/powerpoint/2010/main" val="236209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widget-sales.xlsx</a:t>
            </a:r>
          </a:p>
          <a:p>
            <a:pPr marL="803910" lvl="1" indent="-457200">
              <a:buFont typeface="Arial" panose="020B0604020202020204" pitchFamily="34" charset="0"/>
              <a:buChar char="•"/>
            </a:pPr>
            <a:r>
              <a:rPr lang="en-US" sz="3600" dirty="0">
                <a:solidFill>
                  <a:srgbClr val="000000"/>
                </a:solidFill>
                <a:latin typeface="Gidole" panose="020B0604020202020204" charset="0"/>
              </a:rPr>
              <a:t>We have 100 widgets.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Widget sales follow a normal distribution of 10 a day with a standard deviation of 3.</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days can we expect it to take to sell all 100 widgets?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57068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664797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monte-carlo.xlsx</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Sales follow a normal distribution of $7,500 with a standard deviation of $1,500.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Fixed costs always equal $2,000.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Variable costs follow a normal distribution of $3,000 with a standard deviation of $1,000.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Run 1,000 simulations based on these statistics. What percent of time is a loss expected?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170502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919046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TIME SERIES AND FORECASTING</a:t>
            </a:r>
          </a:p>
        </p:txBody>
      </p:sp>
    </p:spTree>
    <p:extLst>
      <p:ext uri="{BB962C8B-B14F-4D97-AF65-F5344CB8AC3E}">
        <p14:creationId xmlns:p14="http://schemas.microsoft.com/office/powerpoint/2010/main" val="421483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10" name="TextBox 10"/>
          <p:cNvSpPr txBox="1"/>
          <p:nvPr/>
        </p:nvSpPr>
        <p:spPr>
          <a:xfrm>
            <a:off x="1208994" y="1720934"/>
            <a:ext cx="16012205" cy="7109639"/>
          </a:xfrm>
          <a:prstGeom prst="rect">
            <a:avLst/>
          </a:prstGeom>
        </p:spPr>
        <p:txBody>
          <a:bodyPr wrap="square" lIns="0" tIns="0" rIns="0" bIns="0" rtlCol="0" anchor="t">
            <a:spAutoFit/>
          </a:bodyPr>
          <a:lstStyle/>
          <a:p>
            <a:pPr marL="346710" lvl="1"/>
            <a:r>
              <a:rPr lang="en-US" sz="6600" dirty="0">
                <a:solidFill>
                  <a:srgbClr val="000000"/>
                </a:solidFill>
                <a:latin typeface="Gidole" panose="02000503000000000000" pitchFamily="2" charset="0"/>
                <a:ea typeface="Roboto Mono" pitchFamily="2" charset="0"/>
              </a:rPr>
              <a:t>“I have seen the future and it is very much like the present, only longer.” –</a:t>
            </a:r>
            <a:r>
              <a:rPr lang="en-US" sz="6600" dirty="0" err="1">
                <a:solidFill>
                  <a:srgbClr val="000000"/>
                </a:solidFill>
                <a:latin typeface="Gidole" panose="02000503000000000000" pitchFamily="2" charset="0"/>
                <a:ea typeface="Roboto Mono" pitchFamily="2" charset="0"/>
              </a:rPr>
              <a:t>Kehlog</a:t>
            </a:r>
            <a:r>
              <a:rPr lang="en-US" sz="6600" dirty="0">
                <a:solidFill>
                  <a:srgbClr val="000000"/>
                </a:solidFill>
                <a:latin typeface="Gidole" panose="02000503000000000000" pitchFamily="2" charset="0"/>
                <a:ea typeface="Roboto Mono" pitchFamily="2" charset="0"/>
              </a:rPr>
              <a:t> </a:t>
            </a:r>
            <a:r>
              <a:rPr lang="en-US" sz="6600" dirty="0" err="1">
                <a:solidFill>
                  <a:srgbClr val="000000"/>
                </a:solidFill>
                <a:latin typeface="Gidole" panose="02000503000000000000" pitchFamily="2" charset="0"/>
                <a:ea typeface="Roboto Mono" pitchFamily="2" charset="0"/>
              </a:rPr>
              <a:t>Albran</a:t>
            </a:r>
            <a:r>
              <a:rPr lang="en-US" sz="6600" dirty="0">
                <a:solidFill>
                  <a:srgbClr val="000000"/>
                </a:solidFill>
                <a:latin typeface="Gidole" panose="02000503000000000000" pitchFamily="2" charset="0"/>
                <a:ea typeface="Roboto Mono" pitchFamily="2" charset="0"/>
              </a:rPr>
              <a:t>, </a:t>
            </a:r>
            <a:r>
              <a:rPr lang="en-US" sz="6600" i="1" dirty="0">
                <a:solidFill>
                  <a:srgbClr val="000000"/>
                </a:solidFill>
                <a:latin typeface="Gidole" panose="02000503000000000000" pitchFamily="2" charset="0"/>
                <a:ea typeface="Roboto Mono" pitchFamily="2" charset="0"/>
              </a:rPr>
              <a:t>The Profit</a:t>
            </a:r>
          </a:p>
          <a:p>
            <a:pPr marL="346710" lvl="1"/>
            <a:endParaRPr lang="en-US" sz="6600" dirty="0">
              <a:solidFill>
                <a:srgbClr val="000000"/>
              </a:solidFill>
              <a:latin typeface="Gidole" panose="02000503000000000000" pitchFamily="2" charset="0"/>
              <a:ea typeface="Roboto Mono" pitchFamily="2" charset="0"/>
            </a:endParaRPr>
          </a:p>
          <a:p>
            <a:pPr marL="346710" lvl="1"/>
            <a:r>
              <a:rPr lang="en-US" sz="6600" dirty="0">
                <a:solidFill>
                  <a:srgbClr val="000000"/>
                </a:solidFill>
                <a:latin typeface="Gidole" panose="02000503000000000000" pitchFamily="2" charset="0"/>
                <a:ea typeface="Roboto Mono" pitchFamily="2" charset="0"/>
              </a:rPr>
              <a:t>“Forecasting is the art of saying what will happen, and then explaining why it didn’t.”  --Anonymous</a:t>
            </a:r>
          </a:p>
        </p:txBody>
      </p:sp>
    </p:spTree>
    <p:extLst>
      <p:ext uri="{BB962C8B-B14F-4D97-AF65-F5344CB8AC3E}">
        <p14:creationId xmlns:p14="http://schemas.microsoft.com/office/powerpoint/2010/main" val="541126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try to predict the future?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Qualitative: surveys, market research</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r>
              <a:rPr lang="en-US" sz="3600" dirty="0">
                <a:latin typeface="Gidole" panose="020B0604020202020204" charset="0"/>
              </a:rPr>
              <a:t>Quantitative:</a:t>
            </a:r>
          </a:p>
          <a:p>
            <a:pPr marL="1028700" lvl="1" indent="-571500">
              <a:buFont typeface="Arial" panose="020B0604020202020204" pitchFamily="34" charset="0"/>
              <a:buChar char="•"/>
            </a:pPr>
            <a:r>
              <a:rPr lang="en-US" sz="3600" dirty="0">
                <a:latin typeface="Gidole" panose="020B0604020202020204" charset="0"/>
              </a:rPr>
              <a:t>Just use last period’s value (“naïve”)</a:t>
            </a:r>
          </a:p>
          <a:p>
            <a:pPr marL="1028700" lvl="1" indent="-571500">
              <a:buFont typeface="Arial" panose="020B0604020202020204" pitchFamily="34" charset="0"/>
              <a:buChar char="•"/>
            </a:pPr>
            <a:r>
              <a:rPr lang="en-US" sz="3600" dirty="0">
                <a:latin typeface="Gidole" panose="020B0604020202020204" charset="0"/>
              </a:rPr>
              <a:t>Take a rolling average of the last </a:t>
            </a:r>
            <a:r>
              <a:rPr lang="en-US" sz="3600" i="1" dirty="0">
                <a:latin typeface="Gidole" panose="020B0604020202020204" charset="0"/>
              </a:rPr>
              <a:t>X </a:t>
            </a:r>
            <a:r>
              <a:rPr lang="en-US" sz="3600" dirty="0">
                <a:latin typeface="Gidole" panose="020B0604020202020204" charset="0"/>
              </a:rPr>
              <a:t>months</a:t>
            </a:r>
          </a:p>
          <a:p>
            <a:pPr marL="1028700" lvl="1" indent="-571500">
              <a:buFont typeface="Arial" panose="020B0604020202020204" pitchFamily="34" charset="0"/>
              <a:buChar char="•"/>
            </a:pPr>
            <a:r>
              <a:rPr lang="en-US" sz="3600" dirty="0">
                <a:latin typeface="Gidole" panose="020B0604020202020204" charset="0"/>
              </a:rPr>
              <a:t>Assign heavier weight to more recent data points and smaller weight to less recent data points (exponential smoothing)</a:t>
            </a:r>
          </a:p>
        </p:txBody>
      </p:sp>
    </p:spTree>
    <p:extLst>
      <p:ext uri="{BB962C8B-B14F-4D97-AF65-F5344CB8AC3E}">
        <p14:creationId xmlns:p14="http://schemas.microsoft.com/office/powerpoint/2010/main" val="3377757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Exponential smoothing: damping factors</a:t>
            </a:r>
          </a:p>
        </p:txBody>
      </p:sp>
      <p:sp>
        <p:nvSpPr>
          <p:cNvPr id="11" name="TextBox 10">
            <a:extLst>
              <a:ext uri="{FF2B5EF4-FFF2-40B4-BE49-F238E27FC236}">
                <a16:creationId xmlns:a16="http://schemas.microsoft.com/office/drawing/2014/main" id="{9DBA670F-06D3-4D99-9310-ADADF6245CFD}"/>
              </a:ext>
            </a:extLst>
          </p:cNvPr>
          <p:cNvSpPr txBox="1"/>
          <p:nvPr/>
        </p:nvSpPr>
        <p:spPr>
          <a:xfrm>
            <a:off x="838200" y="8418409"/>
            <a:ext cx="8001000" cy="954107"/>
          </a:xfrm>
          <a:prstGeom prst="rect">
            <a:avLst/>
          </a:prstGeom>
          <a:noFill/>
        </p:spPr>
        <p:txBody>
          <a:bodyPr wrap="square" rtlCol="0">
            <a:spAutoFit/>
          </a:bodyPr>
          <a:lstStyle/>
          <a:p>
            <a:r>
              <a:rPr lang="en-US" sz="2800" dirty="0">
                <a:latin typeface="Gidole" panose="020B0604020202020204" charset="0"/>
              </a:rPr>
              <a:t>More weight to more recent data points, less to past</a:t>
            </a:r>
          </a:p>
          <a:p>
            <a:endParaRPr lang="en-US" sz="2800" dirty="0"/>
          </a:p>
        </p:txBody>
      </p:sp>
      <p:pic>
        <p:nvPicPr>
          <p:cNvPr id="12" name="Picture 11">
            <a:extLst>
              <a:ext uri="{FF2B5EF4-FFF2-40B4-BE49-F238E27FC236}">
                <a16:creationId xmlns:a16="http://schemas.microsoft.com/office/drawing/2014/main" id="{F3C8F07B-9DAC-4E34-900E-15970D68F6ED}"/>
              </a:ext>
            </a:extLst>
          </p:cNvPr>
          <p:cNvPicPr>
            <a:picLocks noChangeAspect="1"/>
          </p:cNvPicPr>
          <p:nvPr/>
        </p:nvPicPr>
        <p:blipFill>
          <a:blip r:embed="rId3"/>
          <a:stretch>
            <a:fillRect/>
          </a:stretch>
        </p:blipFill>
        <p:spPr>
          <a:xfrm>
            <a:off x="715321" y="2705100"/>
            <a:ext cx="17168075" cy="5510515"/>
          </a:xfrm>
          <a:prstGeom prst="rect">
            <a:avLst/>
          </a:prstGeom>
        </p:spPr>
      </p:pic>
      <p:sp>
        <p:nvSpPr>
          <p:cNvPr id="13" name="TextBox 12">
            <a:extLst>
              <a:ext uri="{FF2B5EF4-FFF2-40B4-BE49-F238E27FC236}">
                <a16:creationId xmlns:a16="http://schemas.microsoft.com/office/drawing/2014/main" id="{5F466CA8-E732-44A7-8D38-C683740B8D38}"/>
              </a:ext>
            </a:extLst>
          </p:cNvPr>
          <p:cNvSpPr txBox="1"/>
          <p:nvPr/>
        </p:nvSpPr>
        <p:spPr>
          <a:xfrm>
            <a:off x="9601200" y="8418408"/>
            <a:ext cx="8001000" cy="954107"/>
          </a:xfrm>
          <a:prstGeom prst="rect">
            <a:avLst/>
          </a:prstGeom>
          <a:noFill/>
        </p:spPr>
        <p:txBody>
          <a:bodyPr wrap="square" rtlCol="0">
            <a:spAutoFit/>
          </a:bodyPr>
          <a:lstStyle/>
          <a:p>
            <a:r>
              <a:rPr lang="en-US" sz="2800" dirty="0">
                <a:latin typeface="Gidole" panose="020B0604020202020204" charset="0"/>
              </a:rPr>
              <a:t>Less weight to more recent data points, more to past</a:t>
            </a:r>
          </a:p>
          <a:p>
            <a:endParaRPr lang="en-US" sz="2800" dirty="0"/>
          </a:p>
        </p:txBody>
      </p:sp>
    </p:spTree>
    <p:extLst>
      <p:ext uri="{BB962C8B-B14F-4D97-AF65-F5344CB8AC3E}">
        <p14:creationId xmlns:p14="http://schemas.microsoft.com/office/powerpoint/2010/main" val="439832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know if we’ve predicted the future well?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Mean absolute error (MAE)</a:t>
            </a:r>
          </a:p>
          <a:p>
            <a:pPr marL="571500" indent="-571500">
              <a:buFont typeface="Arial" panose="020B0604020202020204" pitchFamily="34" charset="0"/>
              <a:buChar char="•"/>
            </a:pPr>
            <a:r>
              <a:rPr lang="en-US" sz="3600" dirty="0">
                <a:latin typeface="Gidole" panose="020B0604020202020204" charset="0"/>
              </a:rPr>
              <a:t>Root mean squared error (RMSE)</a:t>
            </a:r>
          </a:p>
          <a:p>
            <a:pPr marL="571500" indent="-571500">
              <a:buFont typeface="Arial" panose="020B0604020202020204" pitchFamily="34" charset="0"/>
              <a:buChar char="•"/>
            </a:pPr>
            <a:r>
              <a:rPr lang="en-US" sz="3600" b="1" dirty="0">
                <a:latin typeface="Gidole" panose="020B0604020202020204" charset="0"/>
              </a:rPr>
              <a:t>Mean absolute percentage error (MAPE): what is the absolute percentage error (actual &lt;&gt; forecast) of an observation on average? </a:t>
            </a:r>
          </a:p>
        </p:txBody>
      </p:sp>
    </p:spTree>
    <p:extLst>
      <p:ext uri="{BB962C8B-B14F-4D97-AF65-F5344CB8AC3E}">
        <p14:creationId xmlns:p14="http://schemas.microsoft.com/office/powerpoint/2010/main" val="3132446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sp500.xlsx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727053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female-births.xlsx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p:txBody>
      </p:sp>
    </p:spTree>
    <p:extLst>
      <p:ext uri="{BB962C8B-B14F-4D97-AF65-F5344CB8AC3E}">
        <p14:creationId xmlns:p14="http://schemas.microsoft.com/office/powerpoint/2010/main" val="3928894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3678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Statistical programming with R</a:t>
            </a:r>
          </a:p>
          <a:p>
            <a:pPr marL="285750" indent="-285750">
              <a:buFont typeface="Arial" panose="020B0604020202020204" pitchFamily="34" charset="0"/>
              <a:buChar char="•"/>
            </a:pPr>
            <a:r>
              <a:rPr lang="en-US" sz="3600" dirty="0">
                <a:latin typeface="Gidole" panose="020B0604020202020204" charset="0"/>
              </a:rPr>
              <a:t>Further exploratory data analysis &amp; data preparation</a:t>
            </a:r>
          </a:p>
          <a:p>
            <a:pPr marL="742950" lvl="1" indent="-285750">
              <a:buFont typeface="Arial" panose="020B0604020202020204" pitchFamily="34" charset="0"/>
              <a:buChar char="•"/>
            </a:pPr>
            <a:r>
              <a:rPr lang="en-US" sz="3600" dirty="0">
                <a:latin typeface="Gidole" panose="020B0604020202020204" charset="0"/>
              </a:rPr>
              <a:t>Outlier detection, treatment and removal</a:t>
            </a:r>
          </a:p>
          <a:p>
            <a:pPr marL="742950" lvl="1" indent="-285750">
              <a:buFont typeface="Arial" panose="020B0604020202020204" pitchFamily="34" charset="0"/>
              <a:buChar char="•"/>
            </a:pPr>
            <a:r>
              <a:rPr lang="en-US" sz="3600" dirty="0">
                <a:latin typeface="Gidole" panose="020B0604020202020204" charset="0"/>
              </a:rPr>
              <a:t>Handling missing values</a:t>
            </a:r>
          </a:p>
          <a:p>
            <a:pPr marL="742950" lvl="1" indent="-285750">
              <a:buFont typeface="Arial" panose="020B0604020202020204" pitchFamily="34" charset="0"/>
              <a:buChar char="•"/>
            </a:pPr>
            <a:r>
              <a:rPr lang="en-US" sz="3600" dirty="0">
                <a:latin typeface="Gidole" panose="020B0604020202020204" charset="0"/>
              </a:rPr>
              <a:t>Dimensionality reduction</a:t>
            </a:r>
          </a:p>
          <a:p>
            <a:pPr marL="742950" lvl="1" indent="-285750">
              <a:buFont typeface="Arial" panose="020B0604020202020204" pitchFamily="34" charset="0"/>
              <a:buChar char="•"/>
            </a:pPr>
            <a:r>
              <a:rPr lang="en-US" sz="3600" dirty="0">
                <a:latin typeface="Gidole" panose="020B0604020202020204" charset="0"/>
              </a:rPr>
              <a:t>Forecasting for trends and seasonality</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17681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dirty="0">
                <a:latin typeface="Gidole" panose="020B0604020202020204" charset="0"/>
              </a:rPr>
              <a:t>Draw scatterplots between mpg/weight, mpg/horsepower and mpg/displacement</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4043</TotalTime>
  <Words>5577</Words>
  <Application>Microsoft Office PowerPoint</Application>
  <PresentationFormat>Custom</PresentationFormat>
  <Paragraphs>657</Paragraphs>
  <Slides>82</Slides>
  <Notes>82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League Spartan Bold</vt:lpstr>
      <vt:lpstr>League Spartan</vt:lpstr>
      <vt:lpstr>Roboto Mono</vt:lpstr>
      <vt:lpstr>Arial</vt:lpstr>
      <vt:lpstr>Cambria Math</vt:lpstr>
      <vt:lpstr>League Spartan Italics</vt:lpstr>
      <vt:lpstr>Consolas</vt:lpstr>
      <vt:lpstr>Gidole</vt:lpstr>
      <vt:lpstr>Calibri</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344</cp:revision>
  <dcterms:created xsi:type="dcterms:W3CDTF">2006-08-16T00:00:00Z</dcterms:created>
  <dcterms:modified xsi:type="dcterms:W3CDTF">2020-07-04T18:08:48Z</dcterms:modified>
  <dc:identifier>DADurESpNu8</dc:identifier>
</cp:coreProperties>
</file>